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449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026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Data-Driven Insights for Revenue Optimization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820722"/>
            <a:ext cx="7556421" cy="963811"/>
          </a:xfrm>
          <a:prstGeom prst="roundRect">
            <a:avLst>
              <a:gd name="adj" fmla="val 3530"/>
            </a:avLst>
          </a:prstGeom>
          <a:solidFill>
            <a:srgbClr val="C3C2F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5172432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5104209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Naushad Alam | Data Analyst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85599" y="893921"/>
            <a:ext cx="491430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Business Recommendations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2885599" y="1516380"/>
            <a:ext cx="8859083" cy="869394"/>
          </a:xfrm>
          <a:prstGeom prst="roundRect">
            <a:avLst>
              <a:gd name="adj" fmla="val 8414"/>
            </a:avLst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5599" y="1501140"/>
            <a:ext cx="8859083" cy="6096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97" y="1323856"/>
            <a:ext cx="385167" cy="3851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7988" y="1420178"/>
            <a:ext cx="154067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3029188" y="1837253"/>
            <a:ext cx="3185160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 Prioritize </a:t>
            </a:r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male segments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3029188" y="2081451"/>
            <a:ext cx="857190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targeted creative and product-focused campaigns to capture immediate revenue gains (68% current share).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2885599" y="2650927"/>
            <a:ext cx="8859083" cy="869394"/>
          </a:xfrm>
          <a:prstGeom prst="roundRect">
            <a:avLst>
              <a:gd name="adj" fmla="val 8414"/>
            </a:avLst>
          </a:prstGeom>
          <a:solidFill>
            <a:srgbClr val="FBFA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599" y="2635687"/>
            <a:ext cx="8859083" cy="6096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497" y="2458403"/>
            <a:ext cx="385167" cy="385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37988" y="2554724"/>
            <a:ext cx="154067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3029188" y="2971800"/>
            <a:ext cx="2774871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 Increase </a:t>
            </a:r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adoption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3029188" y="3215997"/>
            <a:ext cx="857190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 time-limited incentives and onboarding nudges to convert high-frequency buyers.</a:t>
            </a:r>
            <a:endParaRPr lang="en-US" sz="1000" dirty="0"/>
          </a:p>
        </p:txBody>
      </p:sp>
      <p:sp>
        <p:nvSpPr>
          <p:cNvPr id="15" name="Shape 9"/>
          <p:cNvSpPr/>
          <p:nvPr/>
        </p:nvSpPr>
        <p:spPr>
          <a:xfrm>
            <a:off x="2885599" y="3785473"/>
            <a:ext cx="8859083" cy="869394"/>
          </a:xfrm>
          <a:prstGeom prst="roundRect">
            <a:avLst>
              <a:gd name="adj" fmla="val 8414"/>
            </a:avLst>
          </a:prstGeom>
          <a:solidFill>
            <a:srgbClr val="FBFAFF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599" y="3770233"/>
            <a:ext cx="8859083" cy="6096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497" y="3592949"/>
            <a:ext cx="385167" cy="38516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237988" y="3689271"/>
            <a:ext cx="154067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3029188" y="4106347"/>
            <a:ext cx="2089071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 Retain </a:t>
            </a:r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1250" dirty="0"/>
          </a:p>
        </p:txBody>
      </p:sp>
      <p:sp>
        <p:nvSpPr>
          <p:cNvPr id="20" name="Text 12"/>
          <p:cNvSpPr/>
          <p:nvPr/>
        </p:nvSpPr>
        <p:spPr>
          <a:xfrm>
            <a:off x="3029188" y="4350544"/>
            <a:ext cx="857190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tiered loyalty benefits and early access promotions to protect LTV.</a:t>
            </a:r>
            <a:endParaRPr lang="en-US" sz="1000" dirty="0"/>
          </a:p>
        </p:txBody>
      </p:sp>
      <p:sp>
        <p:nvSpPr>
          <p:cNvPr id="21" name="Shape 13"/>
          <p:cNvSpPr/>
          <p:nvPr/>
        </p:nvSpPr>
        <p:spPr>
          <a:xfrm>
            <a:off x="2885599" y="4920020"/>
            <a:ext cx="8859083" cy="869394"/>
          </a:xfrm>
          <a:prstGeom prst="roundRect">
            <a:avLst>
              <a:gd name="adj" fmla="val 8414"/>
            </a:avLst>
          </a:prstGeom>
          <a:solidFill>
            <a:srgbClr val="FBFAFF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5599" y="4904780"/>
            <a:ext cx="8859083" cy="6096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2497" y="4727496"/>
            <a:ext cx="385167" cy="385167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237988" y="4823817"/>
            <a:ext cx="154067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200" dirty="0"/>
          </a:p>
        </p:txBody>
      </p:sp>
      <p:sp>
        <p:nvSpPr>
          <p:cNvPr id="25" name="Text 15"/>
          <p:cNvSpPr/>
          <p:nvPr/>
        </p:nvSpPr>
        <p:spPr>
          <a:xfrm>
            <a:off x="3029188" y="5240893"/>
            <a:ext cx="2544366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4. Promote </a:t>
            </a:r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premium shipping</a:t>
            </a:r>
            <a:endParaRPr lang="en-US" sz="1250" dirty="0"/>
          </a:p>
        </p:txBody>
      </p:sp>
      <p:sp>
        <p:nvSpPr>
          <p:cNvPr id="26" name="Text 16"/>
          <p:cNvSpPr/>
          <p:nvPr/>
        </p:nvSpPr>
        <p:spPr>
          <a:xfrm>
            <a:off x="3029188" y="5485090"/>
            <a:ext cx="857190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A/B test shipping upsells to capture higher AOV from customers preferring faster delivery.</a:t>
            </a:r>
            <a:endParaRPr lang="en-US" sz="1000" dirty="0"/>
          </a:p>
        </p:txBody>
      </p:sp>
      <p:sp>
        <p:nvSpPr>
          <p:cNvPr id="27" name="Shape 17"/>
          <p:cNvSpPr/>
          <p:nvPr/>
        </p:nvSpPr>
        <p:spPr>
          <a:xfrm>
            <a:off x="2885599" y="6054566"/>
            <a:ext cx="8859083" cy="869394"/>
          </a:xfrm>
          <a:prstGeom prst="roundRect">
            <a:avLst>
              <a:gd name="adj" fmla="val 8414"/>
            </a:avLst>
          </a:prstGeom>
          <a:solidFill>
            <a:srgbClr val="FBFAFF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5599" y="6039326"/>
            <a:ext cx="8859083" cy="6096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2497" y="5862042"/>
            <a:ext cx="385167" cy="385167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7237988" y="5958364"/>
            <a:ext cx="154067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200" dirty="0"/>
          </a:p>
        </p:txBody>
      </p:sp>
      <p:sp>
        <p:nvSpPr>
          <p:cNvPr id="31" name="Text 19"/>
          <p:cNvSpPr/>
          <p:nvPr/>
        </p:nvSpPr>
        <p:spPr>
          <a:xfrm>
            <a:off x="3029188" y="6375440"/>
            <a:ext cx="2677716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5. Optimize inventory &amp; promos</a:t>
            </a:r>
            <a:endParaRPr lang="en-US" sz="1250" dirty="0"/>
          </a:p>
        </p:txBody>
      </p:sp>
      <p:sp>
        <p:nvSpPr>
          <p:cNvPr id="32" name="Text 20"/>
          <p:cNvSpPr/>
          <p:nvPr/>
        </p:nvSpPr>
        <p:spPr>
          <a:xfrm>
            <a:off x="3029188" y="6619637"/>
            <a:ext cx="857190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merchandising and budget on top-performing categories identified in analysis.</a:t>
            </a:r>
            <a:endParaRPr lang="en-US" sz="1000" dirty="0"/>
          </a:p>
        </p:txBody>
      </p:sp>
      <p:sp>
        <p:nvSpPr>
          <p:cNvPr id="33" name="Shape 21"/>
          <p:cNvSpPr/>
          <p:nvPr/>
        </p:nvSpPr>
        <p:spPr>
          <a:xfrm>
            <a:off x="2885599" y="7069764"/>
            <a:ext cx="8859083" cy="23574"/>
          </a:xfrm>
          <a:prstGeom prst="rect">
            <a:avLst/>
          </a:prstGeom>
          <a:solidFill>
            <a:srgbClr val="49495A">
              <a:alpha val="50000"/>
            </a:srgbClr>
          </a:solidFill>
          <a:ln/>
        </p:spPr>
      </p:sp>
      <p:sp>
        <p:nvSpPr>
          <p:cNvPr id="34" name="Text 22"/>
          <p:cNvSpPr/>
          <p:nvPr/>
        </p:nvSpPr>
        <p:spPr>
          <a:xfrm>
            <a:off x="2885599" y="7174944"/>
            <a:ext cx="8859083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 steps: run segmented campaign pilots, measure lift (AOV, conversion, retention), and iterate on personalization strategy.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856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795707"/>
            <a:ext cx="3664744" cy="3545324"/>
          </a:xfrm>
          <a:prstGeom prst="roundRect">
            <a:avLst>
              <a:gd name="adj" fmla="val 412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2795707"/>
            <a:ext cx="121920" cy="35453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3053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543419"/>
            <a:ext cx="30587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customer shopping behavior to surface purchasing patterns, demographic effects, and engagement levers that drive revenue and inform marketing strategy.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795707"/>
            <a:ext cx="3664863" cy="3545324"/>
          </a:xfrm>
          <a:prstGeom prst="roundRect">
            <a:avLst>
              <a:gd name="adj" fmla="val 412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68" y="2795707"/>
            <a:ext cx="121920" cy="35453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3053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543419"/>
            <a:ext cx="30588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customers • 18 features • Retail customer dataset (transactions, demographics, shipping, subscription status)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946916"/>
            <a:ext cx="456819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&amp; Techniques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5559981" y="3740706"/>
            <a:ext cx="828413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(Pandas) — data cleaning, aggregation, window functions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— extraction and joins across transaction tables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&amp; Excel — interactive dashboards and exploratory analysis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Techniques: segmentation, cohort analysis, AOV calculations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381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Contribution by Gender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4279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68%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total revenue comes from male customers vs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32%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from female customers.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10" y="4408884"/>
            <a:ext cx="3697367" cy="609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696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187077"/>
            <a:ext cx="36364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targeted campaigns for high-value male segments to drive immediate revenue.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604" y="4408884"/>
            <a:ext cx="3697486" cy="609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0084" y="4696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analysis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00084" y="5187077"/>
            <a:ext cx="36365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 male cohorts by product category to find highest-LTV groups.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8435" y="2737009"/>
            <a:ext cx="4936688" cy="27553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54622" y="1767364"/>
            <a:ext cx="3553778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9354622" y="2320766"/>
            <a:ext cx="3841313" cy="953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insight: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Customers with active subscriptions show higher purchase frequency and contribute a disproportionate share of revenue.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354622" y="3389114"/>
            <a:ext cx="3841313" cy="998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Higher average order value and repeat purchase rate among subscribers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upsell and retention can materially increase lifetime value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9354622" y="4530923"/>
            <a:ext cx="3841313" cy="1085255"/>
          </a:xfrm>
          <a:prstGeom prst="roundRect">
            <a:avLst>
              <a:gd name="adj" fmla="val 2353"/>
            </a:avLst>
          </a:prstGeom>
          <a:solidFill>
            <a:srgbClr val="C3C2F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62" y="4777502"/>
            <a:ext cx="212765" cy="1701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07667" y="4701183"/>
            <a:ext cx="311812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Recommendation: Run targeted trials and limited-time discounts to convert high-frequency non-subscribers.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9354622" y="5759887"/>
            <a:ext cx="384131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programs represent a high-impact lever for improving customer lifetime value (CLV).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23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351" y="3119914"/>
            <a:ext cx="4778812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12351" y="3840480"/>
            <a:ext cx="1320557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Segmentation logic (purchase-based):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12351" y="4304228"/>
            <a:ext cx="1320557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= 0 previous purchases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12351" y="4767977"/>
            <a:ext cx="1320557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Returning = 1–5 purchases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12351" y="5231725"/>
            <a:ext cx="1320557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 = 6+ purchases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12351" y="5695474"/>
            <a:ext cx="4294227" cy="1342787"/>
          </a:xfrm>
          <a:prstGeom prst="roundRect">
            <a:avLst>
              <a:gd name="adj" fmla="val 2138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903684" y="588680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03684" y="6282571"/>
            <a:ext cx="3911560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revenue share today — opportunity for onboarding offers.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168027" y="5695474"/>
            <a:ext cx="4294227" cy="1342787"/>
          </a:xfrm>
          <a:prstGeom prst="roundRect">
            <a:avLst>
              <a:gd name="adj" fmla="val 2138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5359360" y="5886807"/>
            <a:ext cx="263175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 Customers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359360" y="6282571"/>
            <a:ext cx="3911560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Stable contributors — effective targets for cross-sell.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9623703" y="5695474"/>
            <a:ext cx="4294227" cy="1342787"/>
          </a:xfrm>
          <a:prstGeom prst="roundRect">
            <a:avLst>
              <a:gd name="adj" fmla="val 2138"/>
            </a:avLst>
          </a:prstGeom>
          <a:solidFill>
            <a:srgbClr val="EAE8F3"/>
          </a:solidFill>
          <a:ln/>
        </p:spPr>
      </p:sp>
      <p:sp>
        <p:nvSpPr>
          <p:cNvPr id="15" name="Text 12"/>
          <p:cNvSpPr/>
          <p:nvPr/>
        </p:nvSpPr>
        <p:spPr>
          <a:xfrm>
            <a:off x="9815036" y="588680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815036" y="6282571"/>
            <a:ext cx="3911560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value segment — prioritize retention and exclusive benefits.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12351" y="7219831"/>
            <a:ext cx="1320557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 customers represent the highest-value segment and should be prioritized for retention programs.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6947" y="1969532"/>
            <a:ext cx="7687389" cy="42905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08200" y="1616988"/>
            <a:ext cx="3942636" cy="873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 Analysis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9408200" y="2624971"/>
            <a:ext cx="3942636" cy="742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insight: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Customers selecting faster shipping options (Express, Next Day Air) demonstrate higher average order values.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408200" y="3488650"/>
            <a:ext cx="3942636" cy="182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choosing premium shipping have higher AOV and repeat purchase rates.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Promoting premium shipping at checkout increases order value without large discounts.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Opportunity: promote premium shipping upsells at checkout.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9408200" y="5466755"/>
            <a:ext cx="3942636" cy="1129070"/>
          </a:xfrm>
          <a:prstGeom prst="roundRect">
            <a:avLst>
              <a:gd name="adj" fmla="val 2321"/>
            </a:avLst>
          </a:prstGeom>
          <a:solidFill>
            <a:srgbClr val="C3C2F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864" y="5722620"/>
            <a:ext cx="218361" cy="174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75890" y="5644872"/>
            <a:ext cx="3200281" cy="742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Action: A/B test premium shipping upsell copy and placement to measure incremental AOV uplift.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8398"/>
            <a:ext cx="53415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3755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Middle-aged cohorts contribute the largest share of revenue — they show higher purchasing power and frequency. Customers aged 26–45 contribute the largest share of revenue.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7193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3797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Marketing focus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28767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Concentrate promotions and premium product placement on high-spending age segments.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4671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5544979"/>
            <a:ext cx="2950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Growth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30906" y="603539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 in nurturing strategies for younger cohorts to increase lifetime value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4764"/>
            <a:ext cx="62058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&amp; Categories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45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Apparel categories — particularly Clothing and Footwear — drive the majority of purchase volume and revenue.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11335"/>
            <a:ext cx="5087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 Performance Breakdown: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05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 — highest purchase volume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38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Footwear — strong secondary demand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41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Accessories — consistent niche demand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2026-02-28T19:36:16Z</dcterms:created>
  <dcterms:modified xsi:type="dcterms:W3CDTF">2026-02-28T19:36:16Z</dcterms:modified>
</cp:coreProperties>
</file>